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1" r:id="rId2"/>
    <p:sldId id="262" r:id="rId3"/>
    <p:sldId id="263" r:id="rId4"/>
    <p:sldId id="260" r:id="rId5"/>
    <p:sldId id="259" r:id="rId6"/>
    <p:sldId id="265" r:id="rId7"/>
    <p:sldId id="264" r:id="rId8"/>
    <p:sldId id="266" r:id="rId9"/>
    <p:sldId id="268" r:id="rId10"/>
    <p:sldId id="267" r:id="rId11"/>
    <p:sldId id="269" r:id="rId12"/>
    <p:sldId id="270" r:id="rId13"/>
    <p:sldId id="271"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324" autoAdjust="0"/>
    <p:restoredTop sz="94660"/>
  </p:normalViewPr>
  <p:slideViewPr>
    <p:cSldViewPr>
      <p:cViewPr varScale="1">
        <p:scale>
          <a:sx n="67" d="100"/>
          <a:sy n="67" d="100"/>
        </p:scale>
        <p:origin x="-14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3EF748-AA3B-4243-851A-6ED6DC3B1BFC}" type="datetimeFigureOut">
              <a:rPr lang="ru-RU" smtClean="0"/>
              <a:pPr/>
              <a:t>19.01.2017</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954463-1980-4889-A9FF-FA5CE4CEC0B2}"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D954463-1980-4889-A9FF-FA5CE4CEC0B2}" type="slidenum">
              <a:rPr lang="ru-RU" smtClean="0"/>
              <a:pPr/>
              <a:t>4</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19.01.2017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19.01.2017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19.01.2017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19.01.2017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19.01.2017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19.01.2017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19.01.2017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19.01.2017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755576" y="332657"/>
            <a:ext cx="7560840" cy="2520279"/>
          </a:xfrm>
        </p:spPr>
        <p:style>
          <a:lnRef idx="1">
            <a:schemeClr val="accent5"/>
          </a:lnRef>
          <a:fillRef idx="2">
            <a:schemeClr val="accent5"/>
          </a:fillRef>
          <a:effectRef idx="1">
            <a:schemeClr val="accent5"/>
          </a:effectRef>
          <a:fontRef idx="minor">
            <a:schemeClr val="dk1"/>
          </a:fontRef>
        </p:style>
        <p:txBody>
          <a:bodyPr/>
          <a:lstStyle/>
          <a:p>
            <a:r>
              <a:rPr lang="ru-RU" dirty="0" smtClean="0"/>
              <a:t>МЕТОДИЧЕСКАЯ РАБОТА</a:t>
            </a:r>
            <a:br>
              <a:rPr lang="ru-RU" dirty="0" smtClean="0"/>
            </a:br>
            <a:r>
              <a:rPr lang="ru-RU" dirty="0" smtClean="0"/>
              <a:t> ПО РУССКОМУ ЯЗЫКУ</a:t>
            </a:r>
            <a:endParaRPr lang="ru-RU" dirty="0"/>
          </a:p>
        </p:txBody>
      </p:sp>
      <p:sp>
        <p:nvSpPr>
          <p:cNvPr id="5" name="Подзаголовок 4"/>
          <p:cNvSpPr>
            <a:spLocks noGrp="1"/>
          </p:cNvSpPr>
          <p:nvPr>
            <p:ph type="subTitle" idx="1"/>
          </p:nvPr>
        </p:nvSpPr>
        <p:spPr>
          <a:xfrm>
            <a:off x="683568" y="3356992"/>
            <a:ext cx="7704856" cy="2808312"/>
          </a:xfrm>
        </p:spPr>
        <p:style>
          <a:lnRef idx="1">
            <a:schemeClr val="accent2"/>
          </a:lnRef>
          <a:fillRef idx="2">
            <a:schemeClr val="accent2"/>
          </a:fillRef>
          <a:effectRef idx="1">
            <a:schemeClr val="accent2"/>
          </a:effectRef>
          <a:fontRef idx="minor">
            <a:schemeClr val="dk1"/>
          </a:fontRef>
        </p:style>
        <p:txBody>
          <a:bodyPr/>
          <a:lstStyle/>
          <a:p>
            <a:endParaRPr lang="ru-RU" dirty="0" smtClean="0"/>
          </a:p>
          <a:p>
            <a:r>
              <a:rPr lang="ru-RU" dirty="0" smtClean="0">
                <a:solidFill>
                  <a:schemeClr val="bg2">
                    <a:lumMod val="10000"/>
                  </a:schemeClr>
                </a:solidFill>
              </a:rPr>
              <a:t>ПРЕПОДАВАТЕЛЬ:</a:t>
            </a:r>
          </a:p>
          <a:p>
            <a:r>
              <a:rPr lang="ru-RU" dirty="0" smtClean="0">
                <a:solidFill>
                  <a:schemeClr val="bg2">
                    <a:lumMod val="10000"/>
                  </a:schemeClr>
                </a:solidFill>
              </a:rPr>
              <a:t>Байрамова </a:t>
            </a:r>
            <a:r>
              <a:rPr lang="ru-RU" dirty="0" err="1" smtClean="0">
                <a:solidFill>
                  <a:schemeClr val="bg2">
                    <a:lumMod val="10000"/>
                  </a:schemeClr>
                </a:solidFill>
              </a:rPr>
              <a:t>Эльнара</a:t>
            </a:r>
            <a:endParaRPr lang="ru-RU" dirty="0">
              <a:solidFill>
                <a:schemeClr val="bg2">
                  <a:lumMod val="1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idx="1"/>
          </p:nvPr>
        </p:nvSpPr>
        <p:spPr>
          <a:xfrm>
            <a:off x="0" y="0"/>
            <a:ext cx="9144000" cy="6858000"/>
          </a:xfrm>
        </p:spPr>
        <p:txBody>
          <a:bodyPr>
            <a:normAutofit fontScale="70000" lnSpcReduction="20000"/>
          </a:bodyPr>
          <a:lstStyle/>
          <a:p>
            <a:r>
              <a:rPr lang="en-US" dirty="0" smtClean="0"/>
              <a:t>                                                                                                           </a:t>
            </a:r>
            <a:r>
              <a:rPr lang="ru-RU" sz="4000" b="1" dirty="0" smtClean="0">
                <a:solidFill>
                  <a:srgbClr val="FF0000"/>
                </a:solidFill>
              </a:rPr>
              <a:t>Образование </a:t>
            </a:r>
            <a:r>
              <a:rPr lang="ru-RU" sz="4000" b="1" dirty="0" smtClean="0">
                <a:solidFill>
                  <a:srgbClr val="FF0000"/>
                </a:solidFill>
              </a:rPr>
              <a:t>и начало творческого пути</a:t>
            </a:r>
          </a:p>
          <a:p>
            <a:r>
              <a:rPr lang="ru-RU" sz="3900" dirty="0" smtClean="0"/>
              <a:t>В 1811 году Пушкин учился в Царскосельском Лицее. В биографии Пушкина важно выделить, что впервые его стихи появляются в печати в 1814 году, в журнале «Вестник Европы», где публикуется его стих «К другу-стихотворцу». В этот же период поэта принимают в литературное общество «Арзамас».</a:t>
            </a:r>
          </a:p>
          <a:p>
            <a:r>
              <a:rPr lang="ru-RU" sz="3900" dirty="0" smtClean="0"/>
              <a:t>Вольтер и </a:t>
            </a:r>
            <a:r>
              <a:rPr lang="ru-RU" sz="3900" dirty="0" err="1" smtClean="0"/>
              <a:t>Эварист</a:t>
            </a:r>
            <a:r>
              <a:rPr lang="ru-RU" sz="3900" dirty="0" smtClean="0"/>
              <a:t> Парни были любимыми авторами юного Пушкина.</a:t>
            </a:r>
          </a:p>
          <a:p>
            <a:r>
              <a:rPr lang="ru-RU" sz="3900" dirty="0" smtClean="0"/>
              <a:t>На дальнейшее творчество молодого Пушкина огромное влияние оказали труды таких классиков русской литературы, как Батюшков, Жуковский, Фонвизин и Радищев.</a:t>
            </a:r>
          </a:p>
          <a:p>
            <a:r>
              <a:rPr lang="ru-RU" sz="3900" dirty="0" smtClean="0"/>
              <a:t>Пушкин оканчивает лицей в 1817 году, и выпускается в чине коллежского секретаря 12-го класса, после чего его определяют в Коллегию иностранных дел.</a:t>
            </a:r>
          </a:p>
          <a:p>
            <a:r>
              <a:rPr lang="ru-RU" dirty="0" smtClean="0"/>
              <a:t/>
            </a:r>
            <a:br>
              <a:rPr lang="ru-RU" dirty="0" smtClean="0"/>
            </a:br>
            <a:r>
              <a:rPr lang="ru-RU" dirty="0" smtClean="0"/>
              <a:t/>
            </a:r>
            <a:br>
              <a:rPr lang="ru-RU" dirty="0" smtClean="0"/>
            </a:b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rmAutofit fontScale="77500" lnSpcReduction="20000"/>
          </a:bodyPr>
          <a:lstStyle/>
          <a:p>
            <a:r>
              <a:rPr lang="en-US" dirty="0" smtClean="0"/>
              <a:t>                                                                                                               </a:t>
            </a:r>
            <a:r>
              <a:rPr lang="ru-RU" sz="3600" b="1" dirty="0" smtClean="0">
                <a:solidFill>
                  <a:srgbClr val="FF0000"/>
                </a:solidFill>
              </a:rPr>
              <a:t>Творчество </a:t>
            </a:r>
            <a:r>
              <a:rPr lang="ru-RU" sz="3600" b="1" dirty="0" smtClean="0">
                <a:solidFill>
                  <a:srgbClr val="FF0000"/>
                </a:solidFill>
              </a:rPr>
              <a:t>поэта</a:t>
            </a:r>
          </a:p>
          <a:p>
            <a:r>
              <a:rPr lang="ru-RU" dirty="0" smtClean="0"/>
              <a:t>В 1819 году Пушкина принимают членом литературно-театрального сообщества «Зелёная лампа». В этот же период он активно работает над поэмой «Руслан и Людмила» (1820).</a:t>
            </a:r>
          </a:p>
          <a:p>
            <a:r>
              <a:rPr lang="ru-RU" dirty="0" smtClean="0"/>
              <a:t>В 1821 году Пушкин пишет поэму «Кавказский пленник», которая делает его одним из величайших литераторов среди современников. Через год начинается работа над «Евгением Онегиным» (1823-1832).</a:t>
            </a:r>
          </a:p>
          <a:p>
            <a:r>
              <a:rPr lang="ru-RU" dirty="0" smtClean="0"/>
              <a:t>В 1832 году поэт задумывает создать исторический роман о временах пугачевщины, для чего изучает все доступные материалы (многие из них засекречены на то время), объезжает многие места, где проходило восстание. После всех этих путешествий, осенью 1833 года пишет «Историю Пугачёва» и «Песни западных славян», а также поэмы «</a:t>
            </a:r>
            <a:r>
              <a:rPr lang="ru-RU" dirty="0" err="1" smtClean="0"/>
              <a:t>Анджело</a:t>
            </a:r>
            <a:r>
              <a:rPr lang="ru-RU" dirty="0" smtClean="0"/>
              <a:t>» и «Медный всадник», начинает работу над повестью «Пиковая дама». В это же время Пушкин начинает работу над романом «Дубровский», в котором главному герою приходится стать разбойником.</a:t>
            </a:r>
          </a:p>
          <a:p>
            <a:r>
              <a:rPr lang="ru-RU" dirty="0" smtClean="0"/>
              <a:t/>
            </a:r>
            <a:br>
              <a:rPr lang="ru-RU" dirty="0" smtClean="0"/>
            </a:b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rmAutofit fontScale="85000" lnSpcReduction="20000"/>
          </a:bodyPr>
          <a:lstStyle/>
          <a:p>
            <a:r>
              <a:rPr lang="en-US" dirty="0" smtClean="0"/>
              <a:t>                                                                                                         </a:t>
            </a:r>
            <a:r>
              <a:rPr lang="ru-RU" sz="3800" b="1" dirty="0" smtClean="0">
                <a:solidFill>
                  <a:srgbClr val="FF0000"/>
                </a:solidFill>
              </a:rPr>
              <a:t>Ссылки</a:t>
            </a:r>
            <a:endParaRPr lang="ru-RU" sz="3800" b="1" dirty="0" smtClean="0">
              <a:solidFill>
                <a:srgbClr val="FF0000"/>
              </a:solidFill>
            </a:endParaRPr>
          </a:p>
          <a:p>
            <a:r>
              <a:rPr lang="ru-RU" dirty="0" smtClean="0"/>
              <a:t>Политическая лирика Пушкина 1817—1820 гг. («Вольность», «К Чаадаеву», «Деревня») вызвали гнев Александра I, и </a:t>
            </a:r>
            <a:r>
              <a:rPr lang="ru-RU" dirty="0" err="1" smtClean="0"/>
              <a:t>Александ</a:t>
            </a:r>
            <a:r>
              <a:rPr lang="ru-RU" dirty="0" smtClean="0"/>
              <a:t> Сергеевич мог быть сослан в Сибирь. Только благодаря стараниям и влиянию Карамзина, Жуковского и Крылова ссылки в Сибирь удалось избежать. Так, в мае 1820 г. Пушкин, под видом служебного перемещения, выслан на юг России.</a:t>
            </a:r>
          </a:p>
          <a:p>
            <a:r>
              <a:rPr lang="ru-RU" dirty="0" smtClean="0"/>
              <a:t>Во время южной ссылки </a:t>
            </a:r>
            <a:r>
              <a:rPr lang="ru-RU" dirty="0" err="1" smtClean="0"/>
              <a:t>ссылки</a:t>
            </a:r>
            <a:r>
              <a:rPr lang="ru-RU" dirty="0" smtClean="0"/>
              <a:t> Пушкин очень увлекся творчеством Байрона.</a:t>
            </a:r>
          </a:p>
          <a:p>
            <a:r>
              <a:rPr lang="ru-RU" dirty="0" smtClean="0"/>
              <a:t>В одном из своих писем Пушкин иронически отозвался о религии. Письмо перехватили и донесли Александру I. Результатом стало увольнение Пушкина со службы и его вторая ссылка, в село Михайловское (1824—1826).</a:t>
            </a:r>
          </a:p>
          <a:p>
            <a:r>
              <a:rPr lang="ru-RU" dirty="0" smtClean="0"/>
              <a:t/>
            </a:r>
            <a:br>
              <a:rPr lang="ru-RU" dirty="0" smtClean="0"/>
            </a:br>
            <a:r>
              <a:rPr lang="ru-RU" dirty="0" smtClean="0"/>
              <a:t/>
            </a:r>
            <a:br>
              <a:rPr lang="ru-RU" dirty="0" smtClean="0"/>
            </a:b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rmAutofit fontScale="55000" lnSpcReduction="20000"/>
          </a:bodyPr>
          <a:lstStyle/>
          <a:p>
            <a:r>
              <a:rPr lang="en-US" dirty="0" smtClean="0"/>
              <a:t>                                                                                                                                                                      </a:t>
            </a:r>
            <a:r>
              <a:rPr lang="ru-RU" sz="4400" b="1" dirty="0" smtClean="0">
                <a:solidFill>
                  <a:srgbClr val="FF0000"/>
                </a:solidFill>
              </a:rPr>
              <a:t>Последние </a:t>
            </a:r>
            <a:r>
              <a:rPr lang="ru-RU" sz="4400" b="1" dirty="0" smtClean="0">
                <a:solidFill>
                  <a:srgbClr val="FF0000"/>
                </a:solidFill>
              </a:rPr>
              <a:t>годы жизни</a:t>
            </a:r>
          </a:p>
          <a:p>
            <a:r>
              <a:rPr lang="ru-RU" sz="3800" dirty="0" smtClean="0"/>
              <a:t>Важно заметить, что в биографии Александра Пушкина после повышения его в чин камер-юнкера, он принимает решение покинуть службу и подает в отставку. Положение поэта выглядит и вовсе бедственно, поскольку многие произведения Пушкина не допускаются к печати из-за цензуры (например, поэма «Медный всадник»).</a:t>
            </a:r>
          </a:p>
          <a:p>
            <a:r>
              <a:rPr lang="ru-RU" sz="3800" dirty="0" smtClean="0"/>
              <a:t>В 1834 году Пушкин дописывает повесть «Пиковая дама», которую немедленно отсылает в журнал «Библиотека для чтения». За повесть он получает высокий гонорар, но решить финансовые вопросы так и не удается.</a:t>
            </a:r>
          </a:p>
          <a:p>
            <a:r>
              <a:rPr lang="ru-RU" sz="3800" dirty="0" smtClean="0"/>
              <a:t>В 1836 году Александр Сергеевич Пушкин решает издать журнал «Современник». Однако популярностью у публики журнал не пользуется. В четвёртом томе этого журнала был впервые напечатан исторический роман «Капитанская дочка».</a:t>
            </a:r>
          </a:p>
          <a:p>
            <a:r>
              <a:rPr lang="ru-RU" sz="3800" dirty="0" smtClean="0"/>
              <a:t>В 1837 году между Александром Сергеевичем Пушкиным и Жоржем Дантесом возник конфликт. Пушкин вызывает Дантеса на дуэль, и в результате получает смертельное ранение в живот.</a:t>
            </a:r>
          </a:p>
          <a:p>
            <a:r>
              <a:rPr lang="ru-RU" sz="3800" dirty="0" smtClean="0"/>
              <a:t>Император Николай I, зная о тяжелом состоянии поэта, обещает обеспечить достатком семью и выплатить все долги. Впоследствии монарх выполнил все обещания. Умер поэт 29 января (10 февраля) 1837 года.</a:t>
            </a:r>
          </a:p>
          <a:p>
            <a:r>
              <a:rPr lang="ru-RU" dirty="0" smtClean="0"/>
              <a:t/>
            </a:r>
            <a:br>
              <a:rPr lang="ru-RU" dirty="0" smtClean="0"/>
            </a:br>
            <a:r>
              <a:rPr lang="ru-RU" dirty="0" smtClean="0"/>
              <a:t/>
            </a:r>
            <a:br>
              <a:rPr lang="ru-RU" dirty="0" smtClean="0"/>
            </a:b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8712968" cy="936104"/>
          </a:xfrm>
        </p:spPr>
        <p:txBody>
          <a:bodyPr>
            <a:normAutofit fontScale="90000"/>
          </a:bodyPr>
          <a:lstStyle/>
          <a:p>
            <a:r>
              <a:rPr lang="ru-RU" b="1" dirty="0">
                <a:solidFill>
                  <a:srgbClr val="FF0000"/>
                </a:solidFill>
              </a:rPr>
              <a:t>Методическая работа </a:t>
            </a:r>
            <a:r>
              <a:rPr lang="ru-RU" b="1" dirty="0" smtClean="0">
                <a:solidFill>
                  <a:srgbClr val="FF0000"/>
                </a:solidFill>
              </a:rPr>
              <a:t>преподавателя</a:t>
            </a:r>
            <a:endParaRPr lang="ru-RU" dirty="0">
              <a:solidFill>
                <a:srgbClr val="FF0000"/>
              </a:solidFill>
            </a:endParaRPr>
          </a:p>
        </p:txBody>
      </p:sp>
      <p:sp>
        <p:nvSpPr>
          <p:cNvPr id="3" name="Содержимое 2"/>
          <p:cNvSpPr>
            <a:spLocks noGrp="1"/>
          </p:cNvSpPr>
          <p:nvPr>
            <p:ph idx="1"/>
          </p:nvPr>
        </p:nvSpPr>
        <p:spPr>
          <a:xfrm>
            <a:off x="457200" y="1052736"/>
            <a:ext cx="8229600" cy="5328592"/>
          </a:xfrm>
        </p:spPr>
        <p:txBody>
          <a:bodyPr>
            <a:normAutofit/>
          </a:bodyPr>
          <a:lstStyle/>
          <a:p>
            <a:r>
              <a:rPr lang="ru-RU" sz="2400" dirty="0">
                <a:solidFill>
                  <a:srgbClr val="00B0F0"/>
                </a:solidFill>
              </a:rPr>
              <a:t>Актуальные </a:t>
            </a:r>
            <a:r>
              <a:rPr lang="ru-RU" sz="2400" dirty="0" smtClean="0">
                <a:solidFill>
                  <a:srgbClr val="00B0F0"/>
                </a:solidFill>
              </a:rPr>
              <a:t>направления методической </a:t>
            </a:r>
            <a:r>
              <a:rPr lang="ru-RU" sz="2400" dirty="0">
                <a:solidFill>
                  <a:srgbClr val="00B0F0"/>
                </a:solidFill>
              </a:rPr>
              <a:t>работы</a:t>
            </a:r>
          </a:p>
          <a:p>
            <a:r>
              <a:rPr lang="ru-RU" sz="1600" dirty="0" smtClean="0"/>
              <a:t>Применение </a:t>
            </a:r>
            <a:r>
              <a:rPr lang="ru-RU" sz="1600" dirty="0"/>
              <a:t>современных педагогических технологий, методов </a:t>
            </a:r>
            <a:r>
              <a:rPr lang="ru-RU" sz="1600" dirty="0" smtClean="0"/>
              <a:t>и приемов </a:t>
            </a:r>
            <a:r>
              <a:rPr lang="ru-RU" sz="1600" dirty="0"/>
              <a:t>обучения, ориентированных на </a:t>
            </a:r>
            <a:r>
              <a:rPr lang="ru-RU" sz="1600" dirty="0" smtClean="0"/>
              <a:t>повышение познавательной </a:t>
            </a:r>
            <a:r>
              <a:rPr lang="ru-RU" sz="1600" dirty="0"/>
              <a:t>активности студентов;</a:t>
            </a:r>
          </a:p>
          <a:p>
            <a:r>
              <a:rPr lang="en-US" sz="1600" dirty="0"/>
              <a:t> </a:t>
            </a:r>
            <a:r>
              <a:rPr lang="ru-RU" sz="1600" dirty="0" smtClean="0"/>
              <a:t>Творческое </a:t>
            </a:r>
            <a:r>
              <a:rPr lang="ru-RU" sz="1600" dirty="0"/>
              <a:t>применение разнообразных организационных форм </a:t>
            </a:r>
            <a:r>
              <a:rPr lang="ru-RU" sz="1600" dirty="0" smtClean="0"/>
              <a:t>в учебном </a:t>
            </a:r>
            <a:r>
              <a:rPr lang="ru-RU" sz="1600" dirty="0"/>
              <a:t>процессе; </a:t>
            </a:r>
          </a:p>
          <a:p>
            <a:r>
              <a:rPr lang="ru-RU" sz="1600" dirty="0" smtClean="0"/>
              <a:t>Методика </a:t>
            </a:r>
            <a:r>
              <a:rPr lang="ru-RU" sz="1600" dirty="0"/>
              <a:t>использования современных </a:t>
            </a:r>
            <a:r>
              <a:rPr lang="ru-RU" sz="1600" dirty="0" smtClean="0"/>
              <a:t>информационных технологий</a:t>
            </a:r>
            <a:r>
              <a:rPr lang="ru-RU" sz="1600" dirty="0"/>
              <a:t>, комплексного применения технических </a:t>
            </a:r>
            <a:r>
              <a:rPr lang="ru-RU" sz="1600" dirty="0" smtClean="0"/>
              <a:t>средство бучения</a:t>
            </a:r>
            <a:r>
              <a:rPr lang="ru-RU" sz="1600" dirty="0"/>
              <a:t>; </a:t>
            </a:r>
          </a:p>
          <a:p>
            <a:r>
              <a:rPr lang="ru-RU" sz="1600" dirty="0" smtClean="0"/>
              <a:t>Управление </a:t>
            </a:r>
            <a:r>
              <a:rPr lang="ru-RU" sz="1600" dirty="0"/>
              <a:t>познавательной деятельностью студентов, развитие </a:t>
            </a:r>
            <a:r>
              <a:rPr lang="ru-RU" sz="1600" dirty="0" smtClean="0"/>
              <a:t>у них </a:t>
            </a:r>
            <a:r>
              <a:rPr lang="ru-RU" sz="1600" dirty="0"/>
              <a:t>творческого мышления, умений и навыков </a:t>
            </a:r>
            <a:r>
              <a:rPr lang="ru-RU" sz="1600" dirty="0" smtClean="0"/>
              <a:t>самостоятельной работы</a:t>
            </a:r>
            <a:r>
              <a:rPr lang="ru-RU" sz="1600" dirty="0"/>
              <a:t>;</a:t>
            </a:r>
          </a:p>
          <a:p>
            <a:r>
              <a:rPr lang="en-US" sz="1600" dirty="0"/>
              <a:t> </a:t>
            </a:r>
            <a:r>
              <a:rPr lang="ru-RU" sz="1600" dirty="0" smtClean="0"/>
              <a:t>Организация </a:t>
            </a:r>
            <a:r>
              <a:rPr lang="ru-RU" sz="1600" dirty="0"/>
              <a:t>воспитания и самовоспитания студентов </a:t>
            </a:r>
            <a:r>
              <a:rPr lang="ru-RU" sz="1600" dirty="0" smtClean="0"/>
              <a:t>в современных </a:t>
            </a:r>
            <a:r>
              <a:rPr lang="ru-RU" sz="1600" dirty="0"/>
              <a:t>условиях.</a:t>
            </a:r>
          </a:p>
          <a:p>
            <a:r>
              <a:rPr lang="ru-RU" sz="2400" dirty="0">
                <a:solidFill>
                  <a:srgbClr val="00B0F0"/>
                </a:solidFill>
              </a:rPr>
              <a:t>Виды </a:t>
            </a:r>
            <a:r>
              <a:rPr lang="ru-RU" sz="2400" dirty="0" smtClean="0">
                <a:solidFill>
                  <a:srgbClr val="00B0F0"/>
                </a:solidFill>
              </a:rPr>
              <a:t>методических материалов</a:t>
            </a:r>
            <a:endParaRPr lang="ru-RU" sz="2400" dirty="0">
              <a:solidFill>
                <a:srgbClr val="00B0F0"/>
              </a:solidFill>
            </a:endParaRPr>
          </a:p>
          <a:p>
            <a:r>
              <a:rPr lang="ru-RU" sz="1600" dirty="0" smtClean="0"/>
              <a:t>Методические </a:t>
            </a:r>
            <a:r>
              <a:rPr lang="ru-RU" sz="1600" dirty="0"/>
              <a:t>разработки; </a:t>
            </a:r>
          </a:p>
          <a:p>
            <a:r>
              <a:rPr lang="ru-RU" sz="1600" dirty="0" smtClean="0"/>
              <a:t>Методические рекомендации</a:t>
            </a:r>
            <a:r>
              <a:rPr lang="ru-RU" sz="1600" dirty="0"/>
              <a:t>; </a:t>
            </a:r>
          </a:p>
          <a:p>
            <a:r>
              <a:rPr lang="ru-RU" sz="1600" dirty="0" smtClean="0"/>
              <a:t>Методические </a:t>
            </a:r>
            <a:r>
              <a:rPr lang="ru-RU" sz="1600" dirty="0"/>
              <a:t>указания; </a:t>
            </a:r>
          </a:p>
          <a:p>
            <a:r>
              <a:rPr lang="ru-RU" sz="1600" dirty="0" smtClean="0"/>
              <a:t>Дидактические </a:t>
            </a:r>
            <a:r>
              <a:rPr lang="ru-RU" sz="1600" dirty="0"/>
              <a:t>материалы; </a:t>
            </a:r>
          </a:p>
          <a:p>
            <a:r>
              <a:rPr lang="ru-RU" sz="1600" dirty="0" smtClean="0"/>
              <a:t>Учебные </a:t>
            </a:r>
            <a:r>
              <a:rPr lang="ru-RU" sz="1600" dirty="0"/>
              <a:t>и учебно-методические пособия; </a:t>
            </a:r>
          </a:p>
          <a:p>
            <a:r>
              <a:rPr lang="ru-RU" sz="1600" dirty="0" smtClean="0"/>
              <a:t>Учебные </a:t>
            </a:r>
            <a:r>
              <a:rPr lang="ru-RU" sz="1600" dirty="0"/>
              <a:t>программы </a:t>
            </a:r>
          </a:p>
          <a:p>
            <a:r>
              <a:rPr lang="ru-RU" sz="1600" dirty="0" smtClean="0"/>
              <a:t>Рецензии </a:t>
            </a:r>
            <a:r>
              <a:rPr lang="ru-RU" sz="1600" dirty="0"/>
              <a:t>и др.</a:t>
            </a:r>
          </a:p>
          <a:p>
            <a:endParaRPr lang="en-US" sz="1600" dirty="0" smtClean="0"/>
          </a:p>
          <a:p>
            <a:endParaRPr lang="ru-RU" sz="1600" dirty="0"/>
          </a:p>
          <a:p>
            <a:pPr>
              <a:buNone/>
            </a:pPr>
            <a:endParaRPr lang="ru-RU" sz="1600" dirty="0"/>
          </a:p>
          <a:p>
            <a:pPr>
              <a:buNone/>
            </a:pPr>
            <a:endParaRPr lang="ru-RU"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332656"/>
            <a:ext cx="8435280" cy="5793507"/>
          </a:xfrm>
        </p:spPr>
        <p:txBody>
          <a:bodyPr>
            <a:normAutofit fontScale="70000" lnSpcReduction="20000"/>
          </a:bodyPr>
          <a:lstStyle/>
          <a:p>
            <a:r>
              <a:rPr lang="ru-RU" sz="6300" b="1" i="1" dirty="0" smtClean="0">
                <a:solidFill>
                  <a:srgbClr val="FF0000"/>
                </a:solidFill>
              </a:rPr>
              <a:t>МЕТОДЫ  ОБУЧЕНИЯ</a:t>
            </a:r>
          </a:p>
          <a:p>
            <a:pPr>
              <a:buNone/>
            </a:pPr>
            <a:r>
              <a:rPr lang="ru-RU" sz="6300" b="1" i="1" dirty="0">
                <a:solidFill>
                  <a:srgbClr val="FF0000"/>
                </a:solidFill>
              </a:rPr>
              <a:t> </a:t>
            </a:r>
            <a:r>
              <a:rPr lang="ru-RU" sz="6300" b="1" i="1" dirty="0" smtClean="0">
                <a:solidFill>
                  <a:srgbClr val="FF0000"/>
                </a:solidFill>
              </a:rPr>
              <a:t>    </a:t>
            </a:r>
          </a:p>
          <a:p>
            <a:pPr>
              <a:buNone/>
            </a:pPr>
            <a:r>
              <a:rPr lang="ru-RU" dirty="0"/>
              <a:t> </a:t>
            </a:r>
            <a:r>
              <a:rPr lang="ru-RU" dirty="0" smtClean="0"/>
              <a:t>    Словесные</a:t>
            </a:r>
            <a:endParaRPr lang="ru-RU" dirty="0"/>
          </a:p>
          <a:p>
            <a:r>
              <a:rPr lang="ru-RU" dirty="0"/>
              <a:t>Упражнения, лабораторные </a:t>
            </a:r>
            <a:r>
              <a:rPr lang="ru-RU" dirty="0" smtClean="0"/>
              <a:t>и практические </a:t>
            </a:r>
            <a:r>
              <a:rPr lang="ru-RU" dirty="0"/>
              <a:t>работы, </a:t>
            </a:r>
            <a:r>
              <a:rPr lang="ru-RU" dirty="0" smtClean="0"/>
              <a:t>анализ производственных  ситуаций , дидактические </a:t>
            </a:r>
            <a:r>
              <a:rPr lang="ru-RU" dirty="0"/>
              <a:t>игры и др.</a:t>
            </a:r>
          </a:p>
          <a:p>
            <a:r>
              <a:rPr lang="ru-RU" dirty="0"/>
              <a:t>практические</a:t>
            </a:r>
          </a:p>
          <a:p>
            <a:r>
              <a:rPr lang="ru-RU" dirty="0"/>
              <a:t>Методы иллюстрации(плакаты, </a:t>
            </a:r>
            <a:r>
              <a:rPr lang="ru-RU" dirty="0" smtClean="0"/>
              <a:t>таблицы ,карты , </a:t>
            </a:r>
            <a:r>
              <a:rPr lang="ru-RU" dirty="0"/>
              <a:t>картины, макеты), демонстрации(опыты, телепередачи, </a:t>
            </a:r>
            <a:r>
              <a:rPr lang="ru-RU" dirty="0" smtClean="0"/>
              <a:t>видеофильмы ,диафильмы , </a:t>
            </a:r>
            <a:r>
              <a:rPr lang="ru-RU" dirty="0" err="1" smtClean="0"/>
              <a:t>кодопозитивы</a:t>
            </a:r>
            <a:r>
              <a:rPr lang="ru-RU" dirty="0" smtClean="0"/>
              <a:t>  , компьютерные программы</a:t>
            </a:r>
            <a:r>
              <a:rPr lang="ru-RU" dirty="0"/>
              <a:t>)</a:t>
            </a:r>
          </a:p>
          <a:p>
            <a:r>
              <a:rPr lang="ru-RU" dirty="0"/>
              <a:t>наглядные</a:t>
            </a:r>
          </a:p>
          <a:p>
            <a:r>
              <a:rPr lang="ru-RU" dirty="0"/>
              <a:t>Рассказ, объяснение, беседа, </a:t>
            </a:r>
            <a:r>
              <a:rPr lang="ru-RU" dirty="0" smtClean="0"/>
              <a:t>дискуссия ,лекция , </a:t>
            </a:r>
            <a:r>
              <a:rPr lang="ru-RU" dirty="0"/>
              <a:t>работа с учебником</a:t>
            </a:r>
          </a:p>
          <a:p>
            <a:pPr>
              <a:buNone/>
            </a:pPr>
            <a:r>
              <a:rPr lang="ru-RU" dirty="0"/>
              <a:t> </a:t>
            </a:r>
          </a:p>
          <a:p>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Тема: А.С.Пушкин</a:t>
            </a:r>
            <a:endParaRPr lang="ru-RU" dirty="0"/>
          </a:p>
        </p:txBody>
      </p:sp>
      <p:sp>
        <p:nvSpPr>
          <p:cNvPr id="3" name="Содержимое 2"/>
          <p:cNvSpPr>
            <a:spLocks noGrp="1"/>
          </p:cNvSpPr>
          <p:nvPr>
            <p:ph idx="1"/>
          </p:nvPr>
        </p:nvSpPr>
        <p:spPr/>
        <p:txBody>
          <a:bodyPr>
            <a:normAutofit lnSpcReduction="10000"/>
          </a:bodyPr>
          <a:lstStyle/>
          <a:p>
            <a:r>
              <a:rPr lang="ru-RU" dirty="0" smtClean="0"/>
              <a:t>Я вас любил; любовь еще быть может, </a:t>
            </a:r>
          </a:p>
          <a:p>
            <a:r>
              <a:rPr lang="ru-RU" dirty="0" smtClean="0"/>
              <a:t>В моей душе угасла не совсем; </a:t>
            </a:r>
          </a:p>
          <a:p>
            <a:r>
              <a:rPr lang="ru-RU" dirty="0" smtClean="0"/>
              <a:t>Но пусть она вас больше не тревожит; </a:t>
            </a:r>
          </a:p>
          <a:p>
            <a:r>
              <a:rPr lang="ru-RU" dirty="0" smtClean="0"/>
              <a:t>Я не хочу печалить вас ничем.</a:t>
            </a:r>
          </a:p>
          <a:p>
            <a:r>
              <a:rPr lang="ru-RU" dirty="0" smtClean="0"/>
              <a:t>Я вас любил безмолвно, безнадежно,</a:t>
            </a:r>
          </a:p>
          <a:p>
            <a:r>
              <a:rPr lang="ru-RU" dirty="0" smtClean="0"/>
              <a:t>То робостью, то ревностью томим;</a:t>
            </a:r>
          </a:p>
          <a:p>
            <a:r>
              <a:rPr lang="ru-RU" dirty="0" smtClean="0"/>
              <a:t>Я вас любил так искренно, так нежно, </a:t>
            </a:r>
          </a:p>
          <a:p>
            <a:r>
              <a:rPr lang="ru-RU" dirty="0" smtClean="0"/>
              <a:t>Дай вам бог любимой быть другим.</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i="1" dirty="0" smtClean="0">
                <a:solidFill>
                  <a:srgbClr val="FF0000"/>
                </a:solidFill>
              </a:rPr>
              <a:t>Цели и задачи:</a:t>
            </a:r>
            <a:endParaRPr lang="ru-RU" dirty="0">
              <a:solidFill>
                <a:srgbClr val="C00000"/>
              </a:solidFill>
            </a:endParaRPr>
          </a:p>
        </p:txBody>
      </p:sp>
      <p:sp>
        <p:nvSpPr>
          <p:cNvPr id="3" name="Содержимое 2"/>
          <p:cNvSpPr>
            <a:spLocks noGrp="1"/>
          </p:cNvSpPr>
          <p:nvPr>
            <p:ph idx="1"/>
          </p:nvPr>
        </p:nvSpPr>
        <p:spPr/>
        <p:txBody>
          <a:bodyPr>
            <a:normAutofit lnSpcReduction="10000"/>
          </a:bodyPr>
          <a:lstStyle/>
          <a:p>
            <a:r>
              <a:rPr lang="ru-RU" sz="2200" dirty="0" smtClean="0"/>
              <a:t>Ознакомить </a:t>
            </a:r>
            <a:r>
              <a:rPr lang="ru-RU" sz="2200" dirty="0" smtClean="0"/>
              <a:t>студентов </a:t>
            </a:r>
            <a:r>
              <a:rPr lang="ru-RU" sz="2200" dirty="0" smtClean="0"/>
              <a:t>с русской поэзией.</a:t>
            </a:r>
          </a:p>
          <a:p>
            <a:r>
              <a:rPr lang="ru-RU" sz="2200" dirty="0" smtClean="0"/>
              <a:t>Создать у студентов уважение и толерантность к языкам других народов.</a:t>
            </a:r>
          </a:p>
          <a:p>
            <a:r>
              <a:rPr lang="ru-RU" sz="2200" dirty="0" smtClean="0"/>
              <a:t>Сходство и различие русской и родной поэзии.</a:t>
            </a:r>
          </a:p>
          <a:p>
            <a:r>
              <a:rPr lang="ru-RU" sz="2200" dirty="0" smtClean="0"/>
              <a:t>Развить умение воспринимать на слух и осмыслить информацию.</a:t>
            </a:r>
          </a:p>
          <a:p>
            <a:r>
              <a:rPr lang="ru-RU" sz="2200" dirty="0" smtClean="0"/>
              <a:t>Ознакомить с биографией русского поэта А.С.Пушкина.</a:t>
            </a:r>
          </a:p>
          <a:p>
            <a:r>
              <a:rPr lang="ru-RU" sz="2200" dirty="0" smtClean="0"/>
              <a:t>Переводить текст с русского языка на азербайджанский язык.</a:t>
            </a:r>
          </a:p>
          <a:p>
            <a:r>
              <a:rPr lang="ru-RU" sz="2200" dirty="0" smtClean="0"/>
              <a:t>Научить их передавать содержание текста и выражать собственное отношение к событиям изложенным в тексте .</a:t>
            </a:r>
          </a:p>
          <a:p>
            <a:r>
              <a:rPr lang="ru-RU" sz="2200" dirty="0" smtClean="0"/>
              <a:t>Прослушивание стихотворения Пушкина « Я вас любил …» с звукозаписи.</a:t>
            </a:r>
          </a:p>
          <a:p>
            <a:pPr>
              <a:buNone/>
            </a:pPr>
            <a:endParaRPr lang="ru-RU" sz="2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5400" b="1" i="1" dirty="0" smtClean="0">
                <a:solidFill>
                  <a:srgbClr val="FF0000"/>
                </a:solidFill>
              </a:rPr>
              <a:t>Ход урока.</a:t>
            </a:r>
            <a:br>
              <a:rPr lang="ru-RU" sz="5400" b="1" i="1" dirty="0" smtClean="0">
                <a:solidFill>
                  <a:srgbClr val="FF0000"/>
                </a:solidFill>
              </a:rPr>
            </a:br>
            <a:endParaRPr lang="ru-RU" sz="5400" b="1" i="1" dirty="0">
              <a:solidFill>
                <a:srgbClr val="FF0000"/>
              </a:solidFill>
            </a:endParaRPr>
          </a:p>
        </p:txBody>
      </p:sp>
      <p:sp>
        <p:nvSpPr>
          <p:cNvPr id="3" name="Содержимое 2"/>
          <p:cNvSpPr>
            <a:spLocks noGrp="1"/>
          </p:cNvSpPr>
          <p:nvPr>
            <p:ph idx="1"/>
          </p:nvPr>
        </p:nvSpPr>
        <p:spPr>
          <a:xfrm>
            <a:off x="0" y="1052736"/>
            <a:ext cx="5292080" cy="5616624"/>
          </a:xfrm>
        </p:spPr>
        <p:txBody>
          <a:bodyPr>
            <a:normAutofit fontScale="70000" lnSpcReduction="20000"/>
          </a:bodyPr>
          <a:lstStyle/>
          <a:p>
            <a:pPr lvl="0"/>
            <a:r>
              <a:rPr lang="ru-RU" dirty="0" smtClean="0"/>
              <a:t>Орг</a:t>
            </a:r>
            <a:r>
              <a:rPr lang="ru-RU" dirty="0"/>
              <a:t>. Момент. Погружение в тему урока.</a:t>
            </a:r>
          </a:p>
          <a:p>
            <a:pPr>
              <a:buNone/>
            </a:pPr>
            <a:r>
              <a:rPr lang="ru-RU" b="1" dirty="0" smtClean="0"/>
              <a:t> </a:t>
            </a:r>
            <a:r>
              <a:rPr lang="ru-RU" b="1" dirty="0"/>
              <a:t>             </a:t>
            </a:r>
            <a:r>
              <a:rPr lang="ru-RU" sz="4100" b="1" dirty="0">
                <a:solidFill>
                  <a:srgbClr val="00B0F0"/>
                </a:solidFill>
              </a:rPr>
              <a:t>  </a:t>
            </a:r>
            <a:r>
              <a:rPr lang="ru-RU" sz="4100" dirty="0" smtClean="0">
                <a:solidFill>
                  <a:srgbClr val="00B0F0"/>
                </a:solidFill>
              </a:rPr>
              <a:t>Прослушивание </a:t>
            </a:r>
            <a:r>
              <a:rPr lang="ru-RU" sz="4100" dirty="0">
                <a:solidFill>
                  <a:srgbClr val="00B0F0"/>
                </a:solidFill>
              </a:rPr>
              <a:t>гимна.</a:t>
            </a:r>
          </a:p>
          <a:p>
            <a:pPr>
              <a:buNone/>
            </a:pPr>
            <a:r>
              <a:rPr lang="ru-RU" dirty="0" smtClean="0"/>
              <a:t>Вопросы </a:t>
            </a:r>
            <a:r>
              <a:rPr lang="ru-RU" dirty="0"/>
              <a:t>по гимну:</a:t>
            </a:r>
          </a:p>
          <a:p>
            <a:pPr lvl="0">
              <a:buNone/>
            </a:pPr>
            <a:r>
              <a:rPr lang="ru-RU" dirty="0" smtClean="0"/>
              <a:t>Какие </a:t>
            </a:r>
            <a:r>
              <a:rPr lang="ru-RU" dirty="0"/>
              <a:t>чувства вы испытываете, когда слышите звуки гимна </a:t>
            </a:r>
            <a:r>
              <a:rPr lang="ru-RU" dirty="0" smtClean="0"/>
              <a:t>Азербайджана?</a:t>
            </a:r>
            <a:r>
              <a:rPr lang="ru-RU" b="1" dirty="0"/>
              <a:t> </a:t>
            </a:r>
            <a:r>
              <a:rPr lang="ru-RU" b="1" dirty="0" smtClean="0"/>
              <a:t> </a:t>
            </a:r>
            <a:r>
              <a:rPr lang="ru-RU" b="1" dirty="0"/>
              <a:t>           </a:t>
            </a:r>
            <a:endParaRPr lang="ru-RU" dirty="0"/>
          </a:p>
          <a:p>
            <a:pPr lvl="0">
              <a:buNone/>
            </a:pPr>
            <a:r>
              <a:rPr lang="ru-RU" dirty="0"/>
              <a:t>Как вы думаете, где исполняется государственный гимн?</a:t>
            </a:r>
          </a:p>
          <a:p>
            <a:r>
              <a:rPr lang="ru-RU" dirty="0"/>
              <a:t>Вывод: Он звучит  в особо торжественных случаях. Например, при вступление в должность </a:t>
            </a:r>
            <a:r>
              <a:rPr lang="ru-RU" dirty="0" smtClean="0"/>
              <a:t>президента </a:t>
            </a:r>
            <a:r>
              <a:rPr lang="ru-RU" dirty="0"/>
              <a:t>во время проведения воинских парадов</a:t>
            </a:r>
            <a:r>
              <a:rPr lang="ru-RU" dirty="0" smtClean="0"/>
              <a:t>.</a:t>
            </a:r>
            <a:r>
              <a:rPr lang="ru-RU" dirty="0"/>
              <a:t> </a:t>
            </a:r>
            <a:endParaRPr lang="ru-RU" dirty="0" smtClean="0"/>
          </a:p>
          <a:p>
            <a:r>
              <a:rPr lang="ru-RU" dirty="0" smtClean="0"/>
              <a:t>Сформулируйте </a:t>
            </a:r>
            <a:r>
              <a:rPr lang="ru-RU" dirty="0"/>
              <a:t>тему урока</a:t>
            </a:r>
          </a:p>
          <a:p>
            <a:r>
              <a:rPr lang="ru-RU" u="sng" dirty="0"/>
              <a:t>Обсуждение </a:t>
            </a:r>
            <a:r>
              <a:rPr lang="ru-RU" dirty="0"/>
              <a:t>Как вы понимаете тему урока</a:t>
            </a:r>
          </a:p>
          <a:p>
            <a:r>
              <a:rPr lang="ru-RU" dirty="0"/>
              <a:t>(ответы)</a:t>
            </a:r>
          </a:p>
          <a:p>
            <a:r>
              <a:rPr lang="ru-RU" u="sng" dirty="0"/>
              <a:t>Беседа с учащимися</a:t>
            </a:r>
            <a:endParaRPr lang="ru-RU" dirty="0"/>
          </a:p>
          <a:p>
            <a:pPr>
              <a:buNone/>
            </a:pPr>
            <a:endParaRPr lang="ru-RU" dirty="0" smtClean="0"/>
          </a:p>
          <a:p>
            <a:pPr>
              <a:buNone/>
            </a:pPr>
            <a:endParaRPr lang="ru-RU" dirty="0"/>
          </a:p>
          <a:p>
            <a:pPr>
              <a:buNone/>
            </a:pPr>
            <a:endParaRPr lang="ru-RU" dirty="0"/>
          </a:p>
        </p:txBody>
      </p:sp>
      <p:pic>
        <p:nvPicPr>
          <p:cNvPr id="4" name="Picture 2" descr="http://www.kavga.net/gorsel/1azerbaycan_bayragi_14.jpg"/>
          <p:cNvPicPr>
            <a:picLocks noChangeAspect="1" noChangeArrowheads="1"/>
          </p:cNvPicPr>
          <p:nvPr/>
        </p:nvPicPr>
        <p:blipFill>
          <a:blip r:embed="rId2" cstate="print"/>
          <a:srcRect/>
          <a:stretch>
            <a:fillRect/>
          </a:stretch>
        </p:blipFill>
        <p:spPr bwMode="auto">
          <a:xfrm>
            <a:off x="5220072" y="908720"/>
            <a:ext cx="3744416" cy="2736304"/>
          </a:xfrm>
          <a:prstGeom prst="rect">
            <a:avLst/>
          </a:prstGeom>
          <a:noFill/>
        </p:spPr>
      </p:pic>
      <p:pic>
        <p:nvPicPr>
          <p:cNvPr id="5" name="Picture 2" descr="https://upload.wikimedia.org/wikipedia/commons/thumb/6/6b/Emblem_of_Azerbaijan.svg/200px-Emblem_of_Azerbaijan.svg.png"/>
          <p:cNvPicPr>
            <a:picLocks noChangeAspect="1" noChangeArrowheads="1"/>
          </p:cNvPicPr>
          <p:nvPr/>
        </p:nvPicPr>
        <p:blipFill>
          <a:blip r:embed="rId3" cstate="print"/>
          <a:srcRect/>
          <a:stretch>
            <a:fillRect/>
          </a:stretch>
        </p:blipFill>
        <p:spPr bwMode="auto">
          <a:xfrm>
            <a:off x="5796136" y="3933056"/>
            <a:ext cx="2880320" cy="252028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ownloads\0003-003-A.S.Pushkin.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2"/>
          <p:cNvSpPr>
            <a:spLocks noGrp="1"/>
          </p:cNvSpPr>
          <p:nvPr>
            <p:ph idx="1"/>
          </p:nvPr>
        </p:nvSpPr>
        <p:spPr>
          <a:xfrm>
            <a:off x="0" y="0"/>
            <a:ext cx="6786578" cy="6858000"/>
          </a:xfrm>
        </p:spPr>
        <p:txBody>
          <a:bodyPr>
            <a:normAutofit fontScale="92500" lnSpcReduction="20000"/>
          </a:bodyPr>
          <a:lstStyle/>
          <a:p>
            <a:r>
              <a:rPr lang="ru-RU" sz="5000" b="1" dirty="0" smtClean="0"/>
              <a:t>                                                                                            </a:t>
            </a:r>
          </a:p>
          <a:p>
            <a:r>
              <a:rPr lang="ru-RU" b="1" dirty="0" smtClean="0"/>
              <a:t/>
            </a:r>
            <a:br>
              <a:rPr lang="ru-RU" b="1" dirty="0" smtClean="0"/>
            </a:br>
            <a:r>
              <a:rPr lang="ru-RU" b="1" dirty="0" smtClean="0">
                <a:solidFill>
                  <a:srgbClr val="FF0000"/>
                </a:solidFill>
              </a:rPr>
              <a:t>Биография </a:t>
            </a:r>
            <a:r>
              <a:rPr lang="ru-RU" b="1" dirty="0" smtClean="0">
                <a:solidFill>
                  <a:srgbClr val="FF0000"/>
                </a:solidFill>
              </a:rPr>
              <a:t>Пушкина</a:t>
            </a:r>
            <a:endParaRPr lang="ru-RU" dirty="0" smtClean="0">
              <a:solidFill>
                <a:srgbClr val="FF0000"/>
              </a:solidFill>
            </a:endParaRPr>
          </a:p>
          <a:p>
            <a:r>
              <a:rPr lang="ru-RU" dirty="0" smtClean="0"/>
              <a:t>Александр Сергеевич Пушкин (1799-1837) – великий русский поэт, прозаик, драматург. Автор бессмертных произведений в стихах и прозе: романов “Евгений Онегин”, “Дубровский”, известных поэм “Руслан и Людмила”, “Кавказский пленник”, повести “Пиковая дама” и многих других, а также сказок для детей.</a:t>
            </a:r>
          </a:p>
          <a:p>
            <a:r>
              <a:rPr lang="ru-RU" dirty="0" smtClean="0"/>
              <a:t/>
            </a:r>
            <a:br>
              <a:rPr lang="ru-RU" dirty="0" smtClean="0"/>
            </a:br>
            <a:r>
              <a:rPr lang="ru-RU" dirty="0" smtClean="0"/>
              <a:t/>
            </a:r>
            <a:br>
              <a:rPr lang="ru-RU" dirty="0" smtClean="0"/>
            </a:br>
            <a:r>
              <a:rPr lang="ru-RU" dirty="0" smtClean="0"/>
              <a:t/>
            </a:r>
            <a:br>
              <a:rPr lang="ru-RU" dirty="0" smtClean="0"/>
            </a:br>
            <a:endParaRPr lang="ru-RU" dirty="0" smtClean="0"/>
          </a:p>
        </p:txBody>
      </p:sp>
      <p:pic>
        <p:nvPicPr>
          <p:cNvPr id="2050" name="Picture 2" descr="C:\Users\User\Downloads\childs.jpg"/>
          <p:cNvPicPr>
            <a:picLocks noChangeAspect="1" noChangeArrowheads="1"/>
          </p:cNvPicPr>
          <p:nvPr/>
        </p:nvPicPr>
        <p:blipFill>
          <a:blip r:embed="rId2"/>
          <a:srcRect/>
          <a:stretch>
            <a:fillRect/>
          </a:stretch>
        </p:blipFill>
        <p:spPr bwMode="auto">
          <a:xfrm>
            <a:off x="7215206" y="285728"/>
            <a:ext cx="1409700" cy="1857375"/>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User\Downloads\brothers (1).jpg"/>
          <p:cNvPicPr>
            <a:picLocks noChangeAspect="1" noChangeArrowheads="1"/>
          </p:cNvPicPr>
          <p:nvPr/>
        </p:nvPicPr>
        <p:blipFill>
          <a:blip r:embed="rId2"/>
          <a:srcRect/>
          <a:stretch>
            <a:fillRect/>
          </a:stretch>
        </p:blipFill>
        <p:spPr bwMode="auto">
          <a:xfrm>
            <a:off x="642910" y="214290"/>
            <a:ext cx="1266825" cy="1638300"/>
          </a:xfrm>
          <a:prstGeom prst="rect">
            <a:avLst/>
          </a:prstGeom>
          <a:noFill/>
        </p:spPr>
      </p:pic>
      <p:pic>
        <p:nvPicPr>
          <p:cNvPr id="3075" name="Picture 3" descr="C:\Users\User\Downloads\sisters.jpg"/>
          <p:cNvPicPr>
            <a:picLocks noChangeAspect="1" noChangeArrowheads="1"/>
          </p:cNvPicPr>
          <p:nvPr/>
        </p:nvPicPr>
        <p:blipFill>
          <a:blip r:embed="rId3"/>
          <a:srcRect/>
          <a:stretch>
            <a:fillRect/>
          </a:stretch>
        </p:blipFill>
        <p:spPr bwMode="auto">
          <a:xfrm>
            <a:off x="2714612" y="214290"/>
            <a:ext cx="1428750" cy="1638300"/>
          </a:xfrm>
          <a:prstGeom prst="rect">
            <a:avLst/>
          </a:prstGeom>
          <a:noFill/>
        </p:spPr>
      </p:pic>
      <p:pic>
        <p:nvPicPr>
          <p:cNvPr id="3076" name="Picture 4" descr="C:\Users\User\Downloads\mamas.jpg"/>
          <p:cNvPicPr>
            <a:picLocks noChangeAspect="1" noChangeArrowheads="1"/>
          </p:cNvPicPr>
          <p:nvPr/>
        </p:nvPicPr>
        <p:blipFill>
          <a:blip r:embed="rId4"/>
          <a:srcRect/>
          <a:stretch>
            <a:fillRect/>
          </a:stretch>
        </p:blipFill>
        <p:spPr bwMode="auto">
          <a:xfrm>
            <a:off x="5000628" y="214290"/>
            <a:ext cx="1381125" cy="1638300"/>
          </a:xfrm>
          <a:prstGeom prst="rect">
            <a:avLst/>
          </a:prstGeom>
          <a:noFill/>
        </p:spPr>
      </p:pic>
      <p:pic>
        <p:nvPicPr>
          <p:cNvPr id="3078" name="Picture 6" descr="C:\Users\User\Downloads\fathers.jpg"/>
          <p:cNvPicPr>
            <a:picLocks noChangeAspect="1" noChangeArrowheads="1"/>
          </p:cNvPicPr>
          <p:nvPr/>
        </p:nvPicPr>
        <p:blipFill>
          <a:blip r:embed="rId5"/>
          <a:srcRect/>
          <a:stretch>
            <a:fillRect/>
          </a:stretch>
        </p:blipFill>
        <p:spPr bwMode="auto">
          <a:xfrm>
            <a:off x="7215206" y="214290"/>
            <a:ext cx="1304925" cy="1638300"/>
          </a:xfrm>
          <a:prstGeom prst="rect">
            <a:avLst/>
          </a:prstGeom>
          <a:noFill/>
        </p:spPr>
      </p:pic>
      <p:sp>
        <p:nvSpPr>
          <p:cNvPr id="7" name="Содержимое 6"/>
          <p:cNvSpPr>
            <a:spLocks noGrp="1"/>
          </p:cNvSpPr>
          <p:nvPr>
            <p:ph idx="1"/>
          </p:nvPr>
        </p:nvSpPr>
        <p:spPr>
          <a:xfrm>
            <a:off x="0" y="2000240"/>
            <a:ext cx="9144000" cy="4857760"/>
          </a:xfrm>
        </p:spPr>
        <p:txBody>
          <a:bodyPr>
            <a:normAutofit fontScale="70000" lnSpcReduction="20000"/>
          </a:bodyPr>
          <a:lstStyle/>
          <a:p>
            <a:pPr>
              <a:buNone/>
            </a:pPr>
            <a:r>
              <a:rPr lang="en-US" dirty="0" smtClean="0"/>
              <a:t>                                                                                                                                  </a:t>
            </a:r>
            <a:r>
              <a:rPr lang="ru-RU" sz="3700" b="1" dirty="0" smtClean="0">
                <a:solidFill>
                  <a:srgbClr val="FF0000"/>
                </a:solidFill>
              </a:rPr>
              <a:t>Ранние </a:t>
            </a:r>
            <a:r>
              <a:rPr lang="ru-RU" sz="3700" b="1" dirty="0" smtClean="0">
                <a:solidFill>
                  <a:srgbClr val="FF0000"/>
                </a:solidFill>
              </a:rPr>
              <a:t>годы</a:t>
            </a:r>
          </a:p>
          <a:p>
            <a:r>
              <a:rPr lang="ru-RU" sz="3400" dirty="0" smtClean="0"/>
              <a:t>Александр Сергеевич Пушкин родился 6 июня (по старому стилю 26 мая) 1799 года в Москве в семье нетитулованного дворянского рода.</a:t>
            </a:r>
          </a:p>
          <a:p>
            <a:r>
              <a:rPr lang="ru-RU" sz="3400" dirty="0" smtClean="0"/>
              <a:t>Прадедом поэта по матери был африканец Абрам Петрович Ганнибал, являвшийся воспитанником и слугой царя Петра I. В семье, кроме Александра Сергеевича было еще несколько детей – сын Лев и дочь Ольга. С 1805 по 1810 год Пушкин проводил много времени (особенно летом) у своей бабушки в подмосковном селе Захарове. Именно бабушка наняла Арину Родионовну Яковлеву, няню, которую так полюбил юный Пушкин</a:t>
            </a:r>
            <a:r>
              <a:rPr lang="ru-RU" dirty="0" smtClean="0"/>
              <a:t>.</a:t>
            </a:r>
            <a:br>
              <a:rPr lang="ru-RU" dirty="0" smtClean="0"/>
            </a:br>
            <a:r>
              <a:rPr lang="ru-RU" dirty="0" smtClean="0"/>
              <a:t/>
            </a:r>
            <a:br>
              <a:rPr lang="ru-RU" dirty="0" smtClean="0"/>
            </a:b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660</Words>
  <PresentationFormat>Экран (4:3)</PresentationFormat>
  <Paragraphs>91</Paragraphs>
  <Slides>13</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МЕТОДИЧЕСКАЯ РАБОТА  ПО РУССКОМУ ЯЗЫКУ</vt:lpstr>
      <vt:lpstr>Методическая работа преподавателя</vt:lpstr>
      <vt:lpstr>Слайд 3</vt:lpstr>
      <vt:lpstr>Тема: А.С.Пушкин</vt:lpstr>
      <vt:lpstr>Цели и задачи:</vt:lpstr>
      <vt:lpstr>Ход урока. </vt:lpstr>
      <vt:lpstr>Слайд 7</vt:lpstr>
      <vt:lpstr>Слайд 8</vt:lpstr>
      <vt:lpstr>Слайд 9</vt:lpstr>
      <vt:lpstr>Слайд 10</vt:lpstr>
      <vt:lpstr>Слайд 11</vt:lpstr>
      <vt:lpstr>Слайд 12</vt:lpstr>
      <vt:lpstr>Слайд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Методическая работа  по русскому языку</dc:title>
  <dc:creator>User</dc:creator>
  <cp:lastModifiedBy>User</cp:lastModifiedBy>
  <cp:revision>12</cp:revision>
  <dcterms:created xsi:type="dcterms:W3CDTF">2017-01-14T09:56:17Z</dcterms:created>
  <dcterms:modified xsi:type="dcterms:W3CDTF">2017-01-18T22:05:48Z</dcterms:modified>
</cp:coreProperties>
</file>